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414" r:id="rId2"/>
    <p:sldId id="415" r:id="rId3"/>
    <p:sldId id="416" r:id="rId4"/>
    <p:sldId id="418" r:id="rId5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666633"/>
    <a:srgbClr val="333300"/>
    <a:srgbClr val="EAEAEA"/>
    <a:srgbClr val="FFFFCC"/>
    <a:srgbClr val="009999"/>
    <a:srgbClr val="0099CC"/>
    <a:srgbClr val="FF3300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6" autoAdjust="0"/>
    <p:restoredTop sz="94660"/>
  </p:normalViewPr>
  <p:slideViewPr>
    <p:cSldViewPr snapToGrid="0">
      <p:cViewPr>
        <p:scale>
          <a:sx n="75" d="100"/>
          <a:sy n="75" d="100"/>
        </p:scale>
        <p:origin x="9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A54B5-42BD-4ECC-B512-F281D796ABCA}" type="datetimeFigureOut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8AFC2-583E-4C3E-A930-68420C1E58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7757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8AFC2-583E-4C3E-A930-68420C1E580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605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8AFC2-583E-4C3E-A930-68420C1E580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44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8AFC2-583E-4C3E-A930-68420C1E580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472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8AFC2-583E-4C3E-A930-68420C1E580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2273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39B14-18CB-44B1-ADF5-E91AA603009B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52194" y="6493158"/>
            <a:ext cx="2743200" cy="365125"/>
          </a:xfrm>
        </p:spPr>
        <p:txBody>
          <a:bodyPr/>
          <a:lstStyle/>
          <a:p>
            <a:fld id="{D7F2DD73-9AE2-4A15-94FA-439A9BCC6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直線コネクタ 8"/>
          <p:cNvCxnSpPr/>
          <p:nvPr userDrawn="1"/>
        </p:nvCxnSpPr>
        <p:spPr>
          <a:xfrm>
            <a:off x="218940" y="708338"/>
            <a:ext cx="1175841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2186" y="111692"/>
            <a:ext cx="1443134" cy="51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243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FCA64-B141-4E90-8B2D-3B52F1924B07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DD73-9AE2-4A15-94FA-439A9BCC6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8752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5CBFF-ECD9-478C-B5B0-DA8102A58AEB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DD73-9AE2-4A15-94FA-439A9BCC6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25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C9D3-98DE-49FB-A271-8786BBF70061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DD73-9AE2-4A15-94FA-439A9BCC6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724" y="623690"/>
            <a:ext cx="2309326" cy="82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639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A3CD2-AB19-4214-9817-37FE96CB90F8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DD73-9AE2-4A15-94FA-439A9BCC6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007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85124-FE66-4481-A737-0A23228494D7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DD73-9AE2-4A15-94FA-439A9BCC6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786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091E-8EAC-45FE-8681-C1F78C082B2D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DD73-9AE2-4A15-94FA-439A9BCC6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001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85FA6-6A9F-4839-B307-E17B38D862B0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DD73-9AE2-4A15-94FA-439A9BCC6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4781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643B-D19F-4113-AC20-197F9FBD0EF6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D7F2DD73-9AE2-4A15-94FA-439A9BCC6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917" y="2530145"/>
            <a:ext cx="4760166" cy="170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167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7523-B0AE-452B-8EC0-A320A5E14B55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DD73-9AE2-4A15-94FA-439A9BCC6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198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78402-53C0-4B90-9899-B25D95BE1B98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DD73-9AE2-4A15-94FA-439A9BCC6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588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683D3-D5CB-4FB4-A37E-48063321D439}" type="datetime1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2DD73-9AE2-4A15-94FA-439A9BCC6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7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DD73-9AE2-4A15-94FA-439A9BCC6BCA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DBD5167-C2EC-4CEA-B2ED-B04A2479CE22}"/>
              </a:ext>
            </a:extLst>
          </p:cNvPr>
          <p:cNvSpPr txBox="1"/>
          <p:nvPr/>
        </p:nvSpPr>
        <p:spPr>
          <a:xfrm>
            <a:off x="214184" y="151370"/>
            <a:ext cx="16353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200" b="1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提供画像①</a:t>
            </a:r>
            <a:endParaRPr kumimoji="1" lang="ja-JP" altLang="en-US" sz="2200" b="1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9DA53A51-54D3-4DFD-8D79-E1CC85ECD4D8}"/>
              </a:ext>
            </a:extLst>
          </p:cNvPr>
          <p:cNvCxnSpPr/>
          <p:nvPr/>
        </p:nvCxnSpPr>
        <p:spPr>
          <a:xfrm>
            <a:off x="3580979" y="2732164"/>
            <a:ext cx="0" cy="1921415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F9A48099-6176-4978-B693-0EE9872D2C0B}"/>
              </a:ext>
            </a:extLst>
          </p:cNvPr>
          <p:cNvCxnSpPr>
            <a:cxnSpLocks/>
          </p:cNvCxnSpPr>
          <p:nvPr/>
        </p:nvCxnSpPr>
        <p:spPr>
          <a:xfrm flipH="1">
            <a:off x="3745860" y="4791038"/>
            <a:ext cx="4270265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E0D291F-64A2-44AC-9745-285A644B2680}"/>
              </a:ext>
            </a:extLst>
          </p:cNvPr>
          <p:cNvSpPr txBox="1"/>
          <p:nvPr/>
        </p:nvSpPr>
        <p:spPr>
          <a:xfrm>
            <a:off x="2692843" y="3515210"/>
            <a:ext cx="973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768</a:t>
            </a:r>
            <a:r>
              <a:rPr kumimoji="1" lang="en-US" altLang="ja-JP" sz="14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mm</a:t>
            </a:r>
            <a:endParaRPr kumimoji="1" lang="ja-JP" altLang="en-US" sz="1400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5547BF0-8AA3-44E1-92E6-732AB4A6CE1C}"/>
              </a:ext>
            </a:extLst>
          </p:cNvPr>
          <p:cNvSpPr txBox="1"/>
          <p:nvPr/>
        </p:nvSpPr>
        <p:spPr>
          <a:xfrm>
            <a:off x="5394490" y="4807855"/>
            <a:ext cx="1157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1,721</a:t>
            </a:r>
            <a:r>
              <a:rPr kumimoji="1" lang="en-US" altLang="ja-JP" sz="14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mm</a:t>
            </a:r>
            <a:endParaRPr kumimoji="1" lang="ja-JP" altLang="en-US" sz="1400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56A433C-001E-4CFA-AA99-90706280C20F}"/>
              </a:ext>
            </a:extLst>
          </p:cNvPr>
          <p:cNvSpPr txBox="1"/>
          <p:nvPr/>
        </p:nvSpPr>
        <p:spPr>
          <a:xfrm>
            <a:off x="4922408" y="2351675"/>
            <a:ext cx="1883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源ノ角ゴシック JP Heavy" panose="020B0A00000000000000" pitchFamily="34" charset="-128"/>
                <a:ea typeface="源ノ角ゴシック JP Heavy" panose="020B0A00000000000000" pitchFamily="34" charset="-128"/>
              </a:rPr>
              <a:t>＜</a:t>
            </a:r>
            <a:r>
              <a:rPr kumimoji="1" lang="en-US" altLang="ja-JP" dirty="0">
                <a:latin typeface="源ノ角ゴシック JP Heavy" panose="020B0A00000000000000" pitchFamily="34" charset="-128"/>
                <a:ea typeface="源ノ角ゴシック JP Heavy" panose="020B0A00000000000000" pitchFamily="34" charset="-128"/>
              </a:rPr>
              <a:t>NQ-290BP</a:t>
            </a:r>
            <a:r>
              <a:rPr kumimoji="1" lang="ja-JP" altLang="en-US" dirty="0">
                <a:latin typeface="源ノ角ゴシック JP Heavy" panose="020B0A00000000000000" pitchFamily="34" charset="-128"/>
                <a:ea typeface="源ノ角ゴシック JP Heavy" panose="020B0A00000000000000" pitchFamily="34" charset="-128"/>
              </a:rPr>
              <a:t>＞</a:t>
            </a:r>
            <a:endParaRPr kumimoji="1" lang="ja-JP" altLang="en-US" sz="1400" dirty="0">
              <a:latin typeface="源ノ角ゴシック JP Heavy" panose="020B0A00000000000000" pitchFamily="34" charset="-128"/>
              <a:ea typeface="源ノ角ゴシック JP Heavy" panose="020B0A00000000000000" pitchFamily="34" charset="-128"/>
            </a:endParaRPr>
          </a:p>
        </p:txBody>
      </p:sp>
      <p:pic>
        <p:nvPicPr>
          <p:cNvPr id="3" name="図 2" descr="カレンダー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3F96DE6-066A-981F-E95D-1C55074840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859" y="2770743"/>
            <a:ext cx="4270263" cy="190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442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DD73-9AE2-4A15-94FA-439A9BCC6BCA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DBD5167-C2EC-4CEA-B2ED-B04A2479CE22}"/>
              </a:ext>
            </a:extLst>
          </p:cNvPr>
          <p:cNvSpPr txBox="1"/>
          <p:nvPr/>
        </p:nvSpPr>
        <p:spPr>
          <a:xfrm>
            <a:off x="214184" y="151370"/>
            <a:ext cx="16353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200" b="1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提供画像②</a:t>
            </a:r>
            <a:endParaRPr kumimoji="1" lang="ja-JP" altLang="en-US" sz="2200" b="1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73A5575-D599-4BE1-90F2-7FFC05435C63}"/>
              </a:ext>
            </a:extLst>
          </p:cNvPr>
          <p:cNvSpPr txBox="1"/>
          <p:nvPr/>
        </p:nvSpPr>
        <p:spPr>
          <a:xfrm>
            <a:off x="6616393" y="3967700"/>
            <a:ext cx="1756329" cy="276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NQ-290BP</a:t>
            </a:r>
            <a:r>
              <a:rPr kumimoji="1"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　　   </a:t>
            </a:r>
            <a:r>
              <a:rPr kumimoji="1"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23</a:t>
            </a:r>
            <a:r>
              <a:rPr kumimoji="1"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枚</a:t>
            </a:r>
            <a:endParaRPr kumimoji="1" lang="en-US" altLang="ja-JP" sz="1200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1670A0CD-6F08-4A45-9538-F2D882E1DAD9}"/>
              </a:ext>
            </a:extLst>
          </p:cNvPr>
          <p:cNvCxnSpPr>
            <a:cxnSpLocks/>
          </p:cNvCxnSpPr>
          <p:nvPr/>
        </p:nvCxnSpPr>
        <p:spPr>
          <a:xfrm>
            <a:off x="6554338" y="3948458"/>
            <a:ext cx="18804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84012494-057F-43B3-BF96-EF230F061354}"/>
              </a:ext>
            </a:extLst>
          </p:cNvPr>
          <p:cNvCxnSpPr>
            <a:cxnSpLocks/>
          </p:cNvCxnSpPr>
          <p:nvPr/>
        </p:nvCxnSpPr>
        <p:spPr>
          <a:xfrm>
            <a:off x="6554338" y="4618410"/>
            <a:ext cx="18804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35E9EC76-FF30-4BB0-BACD-6ED22654A277}"/>
              </a:ext>
            </a:extLst>
          </p:cNvPr>
          <p:cNvCxnSpPr>
            <a:cxnSpLocks/>
          </p:cNvCxnSpPr>
          <p:nvPr/>
        </p:nvCxnSpPr>
        <p:spPr>
          <a:xfrm>
            <a:off x="3335957" y="3948458"/>
            <a:ext cx="18804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05F6683-D399-4F64-83E5-071B15F8B414}"/>
              </a:ext>
            </a:extLst>
          </p:cNvPr>
          <p:cNvCxnSpPr>
            <a:cxnSpLocks/>
          </p:cNvCxnSpPr>
          <p:nvPr/>
        </p:nvCxnSpPr>
        <p:spPr>
          <a:xfrm>
            <a:off x="3335957" y="4618410"/>
            <a:ext cx="18804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92B248B1-5CDC-4E23-886A-FC94E7AEC252}"/>
              </a:ext>
            </a:extLst>
          </p:cNvPr>
          <p:cNvCxnSpPr>
            <a:cxnSpLocks/>
          </p:cNvCxnSpPr>
          <p:nvPr/>
        </p:nvCxnSpPr>
        <p:spPr>
          <a:xfrm>
            <a:off x="3335957" y="4980183"/>
            <a:ext cx="18804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A66A8E0-A655-4541-B7D2-1403F3A4611D}"/>
              </a:ext>
            </a:extLst>
          </p:cNvPr>
          <p:cNvSpPr txBox="1"/>
          <p:nvPr/>
        </p:nvSpPr>
        <p:spPr>
          <a:xfrm>
            <a:off x="3335957" y="4632743"/>
            <a:ext cx="20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搭載容量　　</a:t>
            </a:r>
            <a:r>
              <a:rPr lang="en-US" altLang="ja-JP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6.01</a:t>
            </a:r>
            <a:r>
              <a:rPr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kW</a:t>
            </a:r>
            <a:endParaRPr kumimoji="1" lang="en-US" altLang="ja-JP" sz="1200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BF610D2-71DB-48FA-AB11-9D2D5771D941}"/>
              </a:ext>
            </a:extLst>
          </p:cNvPr>
          <p:cNvSpPr txBox="1"/>
          <p:nvPr/>
        </p:nvSpPr>
        <p:spPr>
          <a:xfrm>
            <a:off x="6612802" y="4614637"/>
            <a:ext cx="2066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搭載容量　　</a:t>
            </a:r>
            <a:r>
              <a:rPr lang="en-US" altLang="ja-JP" sz="2000" dirty="0">
                <a:solidFill>
                  <a:srgbClr val="1382B0"/>
                </a:solidFill>
                <a:latin typeface="源ノ角ゴシック JP Heavy" panose="020B0A00000000000000" pitchFamily="34" charset="-128"/>
                <a:ea typeface="源ノ角ゴシック JP Heavy" panose="020B0A00000000000000" pitchFamily="34" charset="-128"/>
              </a:rPr>
              <a:t>6.67</a:t>
            </a:r>
            <a:r>
              <a:rPr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kW</a:t>
            </a:r>
            <a:endParaRPr kumimoji="1" lang="en-US" altLang="ja-JP" sz="1200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59755160-164C-4B36-B227-6AE0103F3AF8}"/>
              </a:ext>
            </a:extLst>
          </p:cNvPr>
          <p:cNvCxnSpPr>
            <a:cxnSpLocks/>
          </p:cNvCxnSpPr>
          <p:nvPr/>
        </p:nvCxnSpPr>
        <p:spPr>
          <a:xfrm>
            <a:off x="6554338" y="4980183"/>
            <a:ext cx="18804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7B39BBA-93F1-48DB-BF79-FF7B93DAD6C0}"/>
              </a:ext>
            </a:extLst>
          </p:cNvPr>
          <p:cNvSpPr txBox="1"/>
          <p:nvPr/>
        </p:nvSpPr>
        <p:spPr>
          <a:xfrm>
            <a:off x="3462738" y="3967700"/>
            <a:ext cx="1756329" cy="66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kumimoji="1"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NQ-241BT</a:t>
            </a:r>
            <a:r>
              <a:rPr kumimoji="1"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　　  </a:t>
            </a:r>
            <a:r>
              <a:rPr kumimoji="1"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12</a:t>
            </a:r>
            <a:r>
              <a:rPr kumimoji="1"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枚</a:t>
            </a:r>
            <a:endParaRPr kumimoji="1" lang="en-US" altLang="ja-JP" sz="1200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  <a:p>
            <a:pPr>
              <a:lnSpc>
                <a:spcPts val="1500"/>
              </a:lnSpc>
            </a:pPr>
            <a:r>
              <a:rPr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NQ-161BT</a:t>
            </a:r>
            <a:r>
              <a:rPr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　　  </a:t>
            </a:r>
            <a:r>
              <a:rPr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10</a:t>
            </a:r>
            <a:r>
              <a:rPr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枚</a:t>
            </a:r>
            <a:endParaRPr lang="en-US" altLang="ja-JP" sz="1200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  <a:p>
            <a:pPr>
              <a:lnSpc>
                <a:spcPts val="1500"/>
              </a:lnSpc>
            </a:pPr>
            <a:r>
              <a:rPr kumimoji="1"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NQ-126LT/RT</a:t>
            </a:r>
            <a:r>
              <a:rPr kumimoji="1"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　 </a:t>
            </a:r>
            <a:r>
              <a:rPr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12</a:t>
            </a:r>
            <a:r>
              <a:rPr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枚</a:t>
            </a:r>
            <a:endParaRPr kumimoji="1" lang="en-US" altLang="ja-JP" sz="1200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37D75F1-D3AD-4E41-B348-CDC243B749CE}"/>
              </a:ext>
            </a:extLst>
          </p:cNvPr>
          <p:cNvSpPr/>
          <p:nvPr/>
        </p:nvSpPr>
        <p:spPr>
          <a:xfrm>
            <a:off x="3198148" y="1831374"/>
            <a:ext cx="2132276" cy="35375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源ノ角ゴシック JP Heavy" panose="020B0A00000000000000" pitchFamily="34" charset="-128"/>
                <a:ea typeface="源ノ角ゴシック JP Heavy" panose="020B0A00000000000000" pitchFamily="34" charset="-128"/>
              </a:rPr>
              <a:t>ルーフィットタイプ</a:t>
            </a:r>
            <a:endParaRPr kumimoji="1" lang="ja-JP" altLang="en-US" sz="1400" dirty="0">
              <a:solidFill>
                <a:schemeClr val="bg1"/>
              </a:solidFill>
              <a:latin typeface="源ノ角ゴシック JP Heavy" panose="020B0A00000000000000" pitchFamily="34" charset="-128"/>
              <a:ea typeface="源ノ角ゴシック JP Heavy" panose="020B0A00000000000000" pitchFamily="34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8152316-28A5-4760-A75A-90072AFEB09D}"/>
              </a:ext>
            </a:extLst>
          </p:cNvPr>
          <p:cNvSpPr/>
          <p:nvPr/>
        </p:nvSpPr>
        <p:spPr>
          <a:xfrm>
            <a:off x="6381715" y="1825040"/>
            <a:ext cx="2132276" cy="353759"/>
          </a:xfrm>
          <a:prstGeom prst="rect">
            <a:avLst/>
          </a:prstGeom>
          <a:solidFill>
            <a:srgbClr val="138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bg1"/>
                </a:solidFill>
                <a:latin typeface="源ノ角ゴシック JP Heavy" panose="020B0A00000000000000" pitchFamily="34" charset="-128"/>
                <a:ea typeface="源ノ角ゴシック JP Heavy" panose="020B0A00000000000000" pitchFamily="34" charset="-128"/>
              </a:rPr>
              <a:t>スリムタイプ</a:t>
            </a:r>
          </a:p>
        </p:txBody>
      </p:sp>
      <p:sp>
        <p:nvSpPr>
          <p:cNvPr id="31" name="右矢印 140">
            <a:extLst>
              <a:ext uri="{FF2B5EF4-FFF2-40B4-BE49-F238E27FC236}">
                <a16:creationId xmlns:a16="http://schemas.microsoft.com/office/drawing/2014/main" id="{E339478F-7ED2-4FDF-8458-3B70F5E49BC0}"/>
              </a:ext>
            </a:extLst>
          </p:cNvPr>
          <p:cNvSpPr/>
          <p:nvPr/>
        </p:nvSpPr>
        <p:spPr>
          <a:xfrm rot="10800000" flipH="1">
            <a:off x="5406389" y="2642922"/>
            <a:ext cx="978739" cy="954009"/>
          </a:xfrm>
          <a:prstGeom prst="rightArrow">
            <a:avLst>
              <a:gd name="adj1" fmla="val 100000"/>
              <a:gd name="adj2" fmla="val 28759"/>
            </a:avLst>
          </a:prstGeom>
          <a:solidFill>
            <a:srgbClr val="1382B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sz="750" dirty="0">
              <a:solidFill>
                <a:schemeClr val="bg1"/>
              </a:solidFill>
              <a:latin typeface="源ノ角ゴシック JP Heavy" panose="020B0A00000000000000" pitchFamily="34" charset="-128"/>
              <a:ea typeface="源ノ角ゴシック JP Heavy" panose="020B0A00000000000000" pitchFamily="34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65A9BA0-B6FC-4BFF-881C-F222BDDFC050}"/>
              </a:ext>
            </a:extLst>
          </p:cNvPr>
          <p:cNvSpPr txBox="1"/>
          <p:nvPr/>
        </p:nvSpPr>
        <p:spPr>
          <a:xfrm>
            <a:off x="5406391" y="2691856"/>
            <a:ext cx="97873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源ノ角ゴシック JP Heavy" panose="020B0A00000000000000" pitchFamily="34" charset="-128"/>
                <a:ea typeface="源ノ角ゴシック JP Heavy" panose="020B0A00000000000000" pitchFamily="34" charset="-128"/>
              </a:rPr>
              <a:t>搭載容量</a:t>
            </a:r>
            <a:r>
              <a:rPr lang="en-US" altLang="ja-JP" sz="2400" dirty="0">
                <a:solidFill>
                  <a:schemeClr val="bg1"/>
                </a:solidFill>
                <a:latin typeface="源ノ角ゴシック JP Heavy" panose="020B0A00000000000000" pitchFamily="34" charset="-128"/>
                <a:ea typeface="源ノ角ゴシック JP Heavy" panose="020B0A00000000000000" pitchFamily="34" charset="-128"/>
              </a:rPr>
              <a:t>11</a:t>
            </a:r>
            <a:r>
              <a:rPr lang="en-US" altLang="ja-JP" sz="1400" dirty="0">
                <a:solidFill>
                  <a:schemeClr val="bg1"/>
                </a:solidFill>
                <a:latin typeface="源ノ角ゴシック JP Heavy" panose="020B0A00000000000000" pitchFamily="34" charset="-128"/>
                <a:ea typeface="源ノ角ゴシック JP Heavy" panose="020B0A00000000000000" pitchFamily="34" charset="-128"/>
              </a:rPr>
              <a:t>%</a:t>
            </a:r>
          </a:p>
          <a:p>
            <a:r>
              <a:rPr lang="ja-JP" altLang="en-US" sz="1400" dirty="0">
                <a:solidFill>
                  <a:schemeClr val="bg1"/>
                </a:solidFill>
                <a:latin typeface="源ノ角ゴシック JP Heavy" panose="020B0A00000000000000" pitchFamily="34" charset="-128"/>
                <a:ea typeface="源ノ角ゴシック JP Heavy" panose="020B0A00000000000000" pitchFamily="34" charset="-128"/>
              </a:rPr>
              <a:t>アップ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58668FC-7D3A-4DE2-A72D-EE9BC9948912}"/>
              </a:ext>
            </a:extLst>
          </p:cNvPr>
          <p:cNvSpPr txBox="1"/>
          <p:nvPr/>
        </p:nvSpPr>
        <p:spPr>
          <a:xfrm>
            <a:off x="2910900" y="1439722"/>
            <a:ext cx="30206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■流れ方向が短い屋根の場合</a:t>
            </a:r>
            <a:endParaRPr lang="ja-JP" altLang="en-US" sz="1600" baseline="30000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pic>
        <p:nvPicPr>
          <p:cNvPr id="3" name="図 2" descr="建物, ドア, 時計, ウィンドウ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8B27707-9AF4-F001-8666-467B4C593A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40"/>
          <a:stretch/>
        </p:blipFill>
        <p:spPr>
          <a:xfrm>
            <a:off x="6969574" y="2216079"/>
            <a:ext cx="1812916" cy="1675134"/>
          </a:xfrm>
          <a:prstGeom prst="rect">
            <a:avLst/>
          </a:prstGeom>
        </p:spPr>
      </p:pic>
      <p:pic>
        <p:nvPicPr>
          <p:cNvPr id="4" name="図 3" descr="建物, ドア, 時計, ウィンドウ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4B3B012-E757-E860-AEA6-9E8B8237F8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904"/>
          <a:stretch/>
        </p:blipFill>
        <p:spPr>
          <a:xfrm>
            <a:off x="2968203" y="2209863"/>
            <a:ext cx="1805732" cy="167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372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ィカル ユーザー インターフェイス, アプリケーショ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198DA78-1220-FCEF-CFED-3C94AD146E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272" y="1248483"/>
            <a:ext cx="7269320" cy="2612143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DD73-9AE2-4A15-94FA-439A9BCC6BCA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DBD5167-C2EC-4CEA-B2ED-B04A2479CE22}"/>
              </a:ext>
            </a:extLst>
          </p:cNvPr>
          <p:cNvSpPr txBox="1"/>
          <p:nvPr/>
        </p:nvSpPr>
        <p:spPr>
          <a:xfrm>
            <a:off x="214184" y="151370"/>
            <a:ext cx="16353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200" b="1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提供画像③</a:t>
            </a:r>
            <a:endParaRPr kumimoji="1" lang="ja-JP" altLang="en-US" sz="2200" b="1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E67B4BD-8512-4A14-9620-DDA9C8D23E1D}"/>
              </a:ext>
            </a:extLst>
          </p:cNvPr>
          <p:cNvSpPr txBox="1"/>
          <p:nvPr/>
        </p:nvSpPr>
        <p:spPr>
          <a:xfrm>
            <a:off x="3243332" y="3847057"/>
            <a:ext cx="1756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NU-440PP</a:t>
            </a:r>
            <a:r>
              <a:rPr kumimoji="1"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　　  </a:t>
            </a:r>
            <a:r>
              <a:rPr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8</a:t>
            </a:r>
            <a:r>
              <a:rPr kumimoji="1"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枚</a:t>
            </a:r>
            <a:endParaRPr kumimoji="1" lang="en-US" altLang="ja-JP" sz="1200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  <a:p>
            <a:r>
              <a:rPr kumimoji="1"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NU-293PP</a:t>
            </a:r>
            <a:r>
              <a:rPr kumimoji="1"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　　  </a:t>
            </a:r>
            <a:r>
              <a:rPr kumimoji="1"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8</a:t>
            </a:r>
            <a:r>
              <a:rPr kumimoji="1"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枚</a:t>
            </a:r>
            <a:endParaRPr kumimoji="1" lang="en-US" altLang="ja-JP" sz="1200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01048F6E-BA48-4A77-9DAF-E44A3AC4C893}"/>
              </a:ext>
            </a:extLst>
          </p:cNvPr>
          <p:cNvCxnSpPr>
            <a:cxnSpLocks/>
          </p:cNvCxnSpPr>
          <p:nvPr/>
        </p:nvCxnSpPr>
        <p:spPr>
          <a:xfrm>
            <a:off x="6784660" y="3854629"/>
            <a:ext cx="18804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D3367916-427C-4930-A479-78EDF9FF7608}"/>
              </a:ext>
            </a:extLst>
          </p:cNvPr>
          <p:cNvCxnSpPr>
            <a:cxnSpLocks/>
          </p:cNvCxnSpPr>
          <p:nvPr/>
        </p:nvCxnSpPr>
        <p:spPr>
          <a:xfrm>
            <a:off x="6784660" y="4281770"/>
            <a:ext cx="18804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B11E915B-D1F6-4EDA-A43C-441A2CE5DD73}"/>
              </a:ext>
            </a:extLst>
          </p:cNvPr>
          <p:cNvCxnSpPr>
            <a:cxnSpLocks/>
          </p:cNvCxnSpPr>
          <p:nvPr/>
        </p:nvCxnSpPr>
        <p:spPr>
          <a:xfrm>
            <a:off x="3243332" y="3851395"/>
            <a:ext cx="18804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56C81CD5-7916-4F2F-93B5-DA491CB53186}"/>
              </a:ext>
            </a:extLst>
          </p:cNvPr>
          <p:cNvCxnSpPr>
            <a:cxnSpLocks/>
          </p:cNvCxnSpPr>
          <p:nvPr/>
        </p:nvCxnSpPr>
        <p:spPr>
          <a:xfrm>
            <a:off x="3243332" y="4289694"/>
            <a:ext cx="18804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564B97BA-AE92-4E08-B6B4-606179DE202F}"/>
              </a:ext>
            </a:extLst>
          </p:cNvPr>
          <p:cNvCxnSpPr>
            <a:cxnSpLocks/>
          </p:cNvCxnSpPr>
          <p:nvPr/>
        </p:nvCxnSpPr>
        <p:spPr>
          <a:xfrm>
            <a:off x="3243332" y="4651467"/>
            <a:ext cx="18804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5180F395-B807-40FD-87AB-CDBD5A18B951}"/>
              </a:ext>
            </a:extLst>
          </p:cNvPr>
          <p:cNvSpPr txBox="1"/>
          <p:nvPr/>
        </p:nvSpPr>
        <p:spPr>
          <a:xfrm>
            <a:off x="3243332" y="4304027"/>
            <a:ext cx="20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搭載容量　　</a:t>
            </a:r>
            <a:r>
              <a:rPr lang="en-US" altLang="ja-JP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5,864</a:t>
            </a:r>
            <a:r>
              <a:rPr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W</a:t>
            </a:r>
            <a:endParaRPr kumimoji="1" lang="en-US" altLang="ja-JP" sz="1200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BC557CF-57D4-476A-837C-5A9835E8AB7A}"/>
              </a:ext>
            </a:extLst>
          </p:cNvPr>
          <p:cNvSpPr txBox="1"/>
          <p:nvPr/>
        </p:nvSpPr>
        <p:spPr>
          <a:xfrm>
            <a:off x="6843124" y="4277997"/>
            <a:ext cx="2066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搭載容量　　</a:t>
            </a:r>
            <a:r>
              <a:rPr lang="en-US" altLang="ja-JP" sz="2000" dirty="0">
                <a:solidFill>
                  <a:srgbClr val="1382B0"/>
                </a:solidFill>
                <a:latin typeface="源ノ角ゴシック JP Heavy" panose="020B0A00000000000000" pitchFamily="34" charset="-128"/>
                <a:ea typeface="源ノ角ゴシック JP Heavy" panose="020B0A00000000000000" pitchFamily="34" charset="-128"/>
              </a:rPr>
              <a:t>6,452</a:t>
            </a:r>
            <a:r>
              <a:rPr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W</a:t>
            </a:r>
            <a:endParaRPr kumimoji="1" lang="en-US" altLang="ja-JP" sz="1200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062B77D2-8706-4641-9F60-47C4C28B538F}"/>
              </a:ext>
            </a:extLst>
          </p:cNvPr>
          <p:cNvCxnSpPr>
            <a:cxnSpLocks/>
          </p:cNvCxnSpPr>
          <p:nvPr/>
        </p:nvCxnSpPr>
        <p:spPr>
          <a:xfrm>
            <a:off x="6784660" y="4643543"/>
            <a:ext cx="18804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67CF529-1CC1-4B6A-A28D-C1D19C04CE0F}"/>
              </a:ext>
            </a:extLst>
          </p:cNvPr>
          <p:cNvSpPr txBox="1"/>
          <p:nvPr/>
        </p:nvSpPr>
        <p:spPr>
          <a:xfrm>
            <a:off x="6861642" y="3847600"/>
            <a:ext cx="1756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NU-440PP</a:t>
            </a:r>
            <a:r>
              <a:rPr kumimoji="1"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　　</a:t>
            </a:r>
            <a:r>
              <a:rPr kumimoji="1"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12</a:t>
            </a:r>
            <a:r>
              <a:rPr kumimoji="1"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枚</a:t>
            </a:r>
            <a:endParaRPr kumimoji="1" lang="en-US" altLang="ja-JP" sz="1200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  <a:p>
            <a:r>
              <a:rPr kumimoji="1"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NU-293PP</a:t>
            </a:r>
            <a:r>
              <a:rPr kumimoji="1"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　　  </a:t>
            </a:r>
            <a:r>
              <a:rPr lang="en-US" altLang="ja-JP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4</a:t>
            </a:r>
            <a:r>
              <a:rPr kumimoji="1" lang="ja-JP" altLang="en-US" sz="1200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枚</a:t>
            </a:r>
            <a:endParaRPr kumimoji="1" lang="en-US" altLang="ja-JP" sz="1200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9A356DF8-4A60-45C6-8841-3A1821E03A4C}"/>
              </a:ext>
            </a:extLst>
          </p:cNvPr>
          <p:cNvSpPr txBox="1"/>
          <p:nvPr/>
        </p:nvSpPr>
        <p:spPr>
          <a:xfrm>
            <a:off x="5564713" y="2780665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10%UP</a:t>
            </a:r>
          </a:p>
        </p:txBody>
      </p:sp>
    </p:spTree>
    <p:extLst>
      <p:ext uri="{BB962C8B-B14F-4D97-AF65-F5344CB8AC3E}">
        <p14:creationId xmlns:p14="http://schemas.microsoft.com/office/powerpoint/2010/main" val="59665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図 42">
            <a:extLst>
              <a:ext uri="{FF2B5EF4-FFF2-40B4-BE49-F238E27FC236}">
                <a16:creationId xmlns:a16="http://schemas.microsoft.com/office/drawing/2014/main" id="{67267E3D-6E80-E6EC-AD78-3891422BB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868" y="2794746"/>
            <a:ext cx="2987299" cy="3651821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2DD73-9AE2-4A15-94FA-439A9BCC6BCA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DBD5167-C2EC-4CEA-B2ED-B04A2479CE22}"/>
              </a:ext>
            </a:extLst>
          </p:cNvPr>
          <p:cNvSpPr txBox="1"/>
          <p:nvPr/>
        </p:nvSpPr>
        <p:spPr>
          <a:xfrm>
            <a:off x="214184" y="151370"/>
            <a:ext cx="16353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200" b="1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提供画像④</a:t>
            </a:r>
            <a:endParaRPr kumimoji="1" lang="ja-JP" altLang="en-US" sz="2200" b="1" dirty="0"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20D4148B-1DCB-54E9-4F3F-65F5313D0D1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0999"/>
          <a:stretch/>
        </p:blipFill>
        <p:spPr>
          <a:xfrm>
            <a:off x="4190051" y="4111727"/>
            <a:ext cx="1254463" cy="2388243"/>
          </a:xfrm>
          <a:prstGeom prst="rect">
            <a:avLst/>
          </a:prstGeom>
        </p:spPr>
      </p:pic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2B3D2EC4-78CC-D03C-3C70-253F681A2B5F}"/>
              </a:ext>
            </a:extLst>
          </p:cNvPr>
          <p:cNvCxnSpPr>
            <a:cxnSpLocks/>
          </p:cNvCxnSpPr>
          <p:nvPr/>
        </p:nvCxnSpPr>
        <p:spPr>
          <a:xfrm rot="-240000" flipH="1" flipV="1">
            <a:off x="6270412" y="3627343"/>
            <a:ext cx="107376" cy="3940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41E0907-EDFC-77ED-50B0-0265282E6768}"/>
              </a:ext>
            </a:extLst>
          </p:cNvPr>
          <p:cNvSpPr txBox="1"/>
          <p:nvPr/>
        </p:nvSpPr>
        <p:spPr>
          <a:xfrm>
            <a:off x="6068479" y="400396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屋根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80291AE-939E-D480-2270-5CFEEE9C296F}"/>
              </a:ext>
            </a:extLst>
          </p:cNvPr>
          <p:cNvSpPr txBox="1"/>
          <p:nvPr/>
        </p:nvSpPr>
        <p:spPr>
          <a:xfrm>
            <a:off x="3249547" y="434475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軒樋</a:t>
            </a:r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7410B6FC-7608-E7AD-89E2-DF250584A338}"/>
              </a:ext>
            </a:extLst>
          </p:cNvPr>
          <p:cNvCxnSpPr>
            <a:cxnSpLocks/>
          </p:cNvCxnSpPr>
          <p:nvPr/>
        </p:nvCxnSpPr>
        <p:spPr>
          <a:xfrm>
            <a:off x="3856297" y="4517169"/>
            <a:ext cx="485661" cy="2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図 46">
            <a:extLst>
              <a:ext uri="{FF2B5EF4-FFF2-40B4-BE49-F238E27FC236}">
                <a16:creationId xmlns:a16="http://schemas.microsoft.com/office/drawing/2014/main" id="{3E958604-79CC-BB6E-3D18-97A9E1AF46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361675">
            <a:off x="3986693" y="1185337"/>
            <a:ext cx="4151736" cy="2176461"/>
          </a:xfrm>
          <a:prstGeom prst="rect">
            <a:avLst/>
          </a:prstGeom>
        </p:spPr>
      </p:pic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32624A1F-7DD1-B823-1F0A-9A5A000D0041}"/>
              </a:ext>
            </a:extLst>
          </p:cNvPr>
          <p:cNvCxnSpPr>
            <a:cxnSpLocks/>
          </p:cNvCxnSpPr>
          <p:nvPr/>
        </p:nvCxnSpPr>
        <p:spPr>
          <a:xfrm>
            <a:off x="3774240" y="2528114"/>
            <a:ext cx="485661" cy="2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43ADD23E-3ED1-F8F7-5563-60A2A8E4B433}"/>
              </a:ext>
            </a:extLst>
          </p:cNvPr>
          <p:cNvSpPr txBox="1"/>
          <p:nvPr/>
        </p:nvSpPr>
        <p:spPr>
          <a:xfrm>
            <a:off x="2305377" y="236701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0070C0"/>
                </a:solidFill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アクアガイド</a:t>
            </a:r>
            <a:endParaRPr kumimoji="1" lang="ja-JP" altLang="en-US" dirty="0">
              <a:solidFill>
                <a:srgbClr val="0070C0"/>
              </a:solidFill>
              <a:latin typeface="源ノ角ゴシック JP Regular" panose="020B0500000000000000" pitchFamily="34" charset="-128"/>
              <a:ea typeface="源ノ角ゴシック JP Regular" panose="020B0500000000000000" pitchFamily="34" charset="-128"/>
            </a:endParaRPr>
          </a:p>
        </p:txBody>
      </p: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272037A3-CE21-C03C-376A-6FCB365C053B}"/>
              </a:ext>
            </a:extLst>
          </p:cNvPr>
          <p:cNvCxnSpPr>
            <a:cxnSpLocks/>
          </p:cNvCxnSpPr>
          <p:nvPr/>
        </p:nvCxnSpPr>
        <p:spPr>
          <a:xfrm flipH="1">
            <a:off x="4516008" y="1230884"/>
            <a:ext cx="2283796" cy="569067"/>
          </a:xfrm>
          <a:prstGeom prst="straightConnector1">
            <a:avLst/>
          </a:prstGeom>
          <a:ln w="38100">
            <a:solidFill>
              <a:srgbClr val="33CC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>
            <a:extLst>
              <a:ext uri="{FF2B5EF4-FFF2-40B4-BE49-F238E27FC236}">
                <a16:creationId xmlns:a16="http://schemas.microsoft.com/office/drawing/2014/main" id="{601E81C6-145E-EBC1-D2AC-E1E3513160C5}"/>
              </a:ext>
            </a:extLst>
          </p:cNvPr>
          <p:cNvCxnSpPr>
            <a:cxnSpLocks/>
          </p:cNvCxnSpPr>
          <p:nvPr/>
        </p:nvCxnSpPr>
        <p:spPr>
          <a:xfrm>
            <a:off x="4497390" y="1808606"/>
            <a:ext cx="217453" cy="916502"/>
          </a:xfrm>
          <a:prstGeom prst="straightConnector1">
            <a:avLst/>
          </a:prstGeom>
          <a:ln w="38100">
            <a:solidFill>
              <a:srgbClr val="33CC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FB96A77E-8ABF-26D0-DB8C-5F9F27D49A20}"/>
              </a:ext>
            </a:extLst>
          </p:cNvPr>
          <p:cNvCxnSpPr>
            <a:cxnSpLocks/>
          </p:cNvCxnSpPr>
          <p:nvPr/>
        </p:nvCxnSpPr>
        <p:spPr>
          <a:xfrm>
            <a:off x="4712577" y="2737808"/>
            <a:ext cx="0" cy="1345242"/>
          </a:xfrm>
          <a:prstGeom prst="straightConnector1">
            <a:avLst/>
          </a:prstGeom>
          <a:ln w="38100">
            <a:solidFill>
              <a:srgbClr val="33CC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7D21F5EF-6B5E-4E9E-09FF-E6073397F944}"/>
              </a:ext>
            </a:extLst>
          </p:cNvPr>
          <p:cNvSpPr txBox="1"/>
          <p:nvPr/>
        </p:nvSpPr>
        <p:spPr>
          <a:xfrm rot="20751916">
            <a:off x="5538605" y="100909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33CCCC"/>
                </a:solidFill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雨水の流れ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87C9378B-51E7-5193-A359-8AA94C16815D}"/>
              </a:ext>
            </a:extLst>
          </p:cNvPr>
          <p:cNvSpPr txBox="1"/>
          <p:nvPr/>
        </p:nvSpPr>
        <p:spPr>
          <a:xfrm rot="20751117">
            <a:off x="4700938" y="1780146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  <a:latin typeface="源ノ角ゴシック JP Regular" panose="020B0500000000000000" pitchFamily="34" charset="-128"/>
                <a:ea typeface="源ノ角ゴシック JP Regular" panose="020B0500000000000000" pitchFamily="34" charset="-128"/>
              </a:rPr>
              <a:t>太陽電池モジュール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7D16CA40-6C41-D9D4-4C0D-65AD302110D6}"/>
              </a:ext>
            </a:extLst>
          </p:cNvPr>
          <p:cNvSpPr/>
          <p:nvPr/>
        </p:nvSpPr>
        <p:spPr>
          <a:xfrm rot="20636708">
            <a:off x="4901800" y="3878332"/>
            <a:ext cx="119604" cy="1443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8772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1920</TotalTime>
  <Words>91</Words>
  <Application>Microsoft Office PowerPoint</Application>
  <PresentationFormat>ワイド画面</PresentationFormat>
  <Paragraphs>38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源ノ角ゴシック JP Heavy</vt:lpstr>
      <vt:lpstr>源ノ角ゴシック JP Regular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木山雅志/主任</dc:creator>
  <cp:lastModifiedBy>木山雅志/主任</cp:lastModifiedBy>
  <cp:revision>110</cp:revision>
  <cp:lastPrinted>2025-03-04T12:45:45Z</cp:lastPrinted>
  <dcterms:created xsi:type="dcterms:W3CDTF">2022-05-26T10:35:38Z</dcterms:created>
  <dcterms:modified xsi:type="dcterms:W3CDTF">2025-04-01T04:22:39Z</dcterms:modified>
</cp:coreProperties>
</file>